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301" r:id="rId2"/>
    <p:sldId id="390" r:id="rId3"/>
    <p:sldId id="295" r:id="rId4"/>
    <p:sldId id="290" r:id="rId5"/>
    <p:sldId id="342" r:id="rId6"/>
    <p:sldId id="297" r:id="rId7"/>
    <p:sldId id="416" r:id="rId8"/>
    <p:sldId id="417" r:id="rId9"/>
    <p:sldId id="298" r:id="rId10"/>
    <p:sldId id="392" r:id="rId11"/>
    <p:sldId id="395" r:id="rId12"/>
    <p:sldId id="418" r:id="rId13"/>
    <p:sldId id="419" r:id="rId14"/>
    <p:sldId id="420" r:id="rId15"/>
    <p:sldId id="396" r:id="rId16"/>
    <p:sldId id="421" r:id="rId17"/>
    <p:sldId id="401" r:id="rId18"/>
    <p:sldId id="397" r:id="rId19"/>
    <p:sldId id="413" r:id="rId20"/>
    <p:sldId id="414" r:id="rId21"/>
    <p:sldId id="28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方正兰亭细黑_GBK" panose="02010600030101010101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Times New Roman" panose="02020603050405020304" pitchFamily="18" charset="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F6C"/>
    <a:srgbClr val="002060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08" y="114"/>
      </p:cViewPr>
      <p:guideLst>
        <p:guide orient="horz" pos="1613"/>
        <p:guide pos="28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6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32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933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633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267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23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t>2018/11/14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t>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017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948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transition spd="slow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20.wmf"/><Relationship Id="rId26" Type="http://schemas.openxmlformats.org/officeDocument/2006/relationships/image" Target="../media/image24.wmf"/><Relationship Id="rId3" Type="http://schemas.openxmlformats.org/officeDocument/2006/relationships/slideLayout" Target="../slideLayouts/slideLayout1.xml"/><Relationship Id="rId21" Type="http://schemas.openxmlformats.org/officeDocument/2006/relationships/oleObject" Target="../embeddings/oleObject8.bin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6.bin"/><Relationship Id="rId25" Type="http://schemas.openxmlformats.org/officeDocument/2006/relationships/oleObject" Target="../embeddings/oleObject10.bin"/><Relationship Id="rId2" Type="http://schemas.openxmlformats.org/officeDocument/2006/relationships/tags" Target="../tags/tag5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11" Type="http://schemas.openxmlformats.org/officeDocument/2006/relationships/oleObject" Target="../embeddings/oleObject3.bin"/><Relationship Id="rId24" Type="http://schemas.openxmlformats.org/officeDocument/2006/relationships/image" Target="../media/image23.wmf"/><Relationship Id="rId5" Type="http://schemas.openxmlformats.org/officeDocument/2006/relationships/image" Target="../media/image25.jpeg"/><Relationship Id="rId15" Type="http://schemas.openxmlformats.org/officeDocument/2006/relationships/oleObject" Target="../embeddings/oleObject5.bin"/><Relationship Id="rId23" Type="http://schemas.openxmlformats.org/officeDocument/2006/relationships/oleObject" Target="../embeddings/oleObject9.bin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7.bin"/><Relationship Id="rId4" Type="http://schemas.openxmlformats.org/officeDocument/2006/relationships/notesSlide" Target="../notesSlides/notesSlide10.xml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38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39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0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840981" y="3409954"/>
            <a:ext cx="664775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grpSp>
        <p:nvGrpSpPr>
          <p:cNvPr id="25" name="Group 91"/>
          <p:cNvGrpSpPr/>
          <p:nvPr/>
        </p:nvGrpSpPr>
        <p:grpSpPr bwMode="auto">
          <a:xfrm>
            <a:off x="843190" y="3430588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15996" y="2557243"/>
            <a:ext cx="8587740" cy="830968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Improving Image Captioning with Conditional Generative Adversarial Nets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45" y="638810"/>
            <a:ext cx="1480820" cy="13442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2025" y="3438040"/>
            <a:ext cx="647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Chen </a:t>
            </a:r>
            <a:r>
              <a:rPr lang="en-US" altLang="zh-CN" dirty="0" err="1"/>
              <a:t>Chen</a:t>
            </a:r>
            <a:r>
              <a:rPr lang="en-US" altLang="zh-CN" dirty="0"/>
              <a:t>, Shuai Mu, </a:t>
            </a:r>
            <a:r>
              <a:rPr lang="en-US" altLang="zh-CN" dirty="0" err="1"/>
              <a:t>Wanpeng</a:t>
            </a:r>
            <a:r>
              <a:rPr lang="en-US" altLang="zh-CN" dirty="0"/>
              <a:t> Xiao, </a:t>
            </a:r>
            <a:r>
              <a:rPr lang="en-US" altLang="zh-CN" dirty="0" err="1"/>
              <a:t>Zexiong</a:t>
            </a:r>
            <a:r>
              <a:rPr lang="en-US" altLang="zh-CN" dirty="0"/>
              <a:t> Ye, </a:t>
            </a:r>
            <a:r>
              <a:rPr lang="en-US" altLang="zh-CN" dirty="0" err="1"/>
              <a:t>Liesi</a:t>
            </a:r>
            <a:r>
              <a:rPr lang="en-US" altLang="zh-CN" dirty="0"/>
              <a:t> Wu, Qi Ju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40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Proposed algorithm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10529" y="228466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Overall framework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221529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3655" y="1313596"/>
            <a:ext cx="9002395" cy="2614930"/>
            <a:chOff x="53" y="965"/>
            <a:chExt cx="14177" cy="411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" y="2118"/>
              <a:ext cx="1488" cy="1778"/>
            </a:xfrm>
            <a:prstGeom prst="rect">
              <a:avLst/>
            </a:prstGeom>
          </p:spPr>
        </p:pic>
        <p:sp>
          <p:nvSpPr>
            <p:cNvPr id="31" name="流程图: 手动操作 30"/>
            <p:cNvSpPr/>
            <p:nvPr/>
          </p:nvSpPr>
          <p:spPr>
            <a:xfrm rot="16200000">
              <a:off x="1927" y="2512"/>
              <a:ext cx="1860" cy="1022"/>
            </a:xfrm>
            <a:prstGeom prst="flowChartManualOperati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336" y="2773"/>
              <a:ext cx="1032" cy="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600">
                  <a:solidFill>
                    <a:schemeClr val="tx1"/>
                  </a:solidFill>
                  <a:latin typeface="Arial" charset="0"/>
                </a:rPr>
                <a:t>CNN</a:t>
              </a:r>
            </a:p>
          </p:txBody>
        </p:sp>
        <p:cxnSp>
          <p:nvCxnSpPr>
            <p:cNvPr id="33" name="直接箭头连接符 32"/>
            <p:cNvCxnSpPr/>
            <p:nvPr/>
          </p:nvCxnSpPr>
          <p:spPr>
            <a:xfrm flipV="1">
              <a:off x="1944" y="3041"/>
              <a:ext cx="40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4" name="对象 3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64" y="3947"/>
            <a:ext cx="350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9" r:id="rId7" imgW="127000" imgH="165100" progId="Equation.KSEE3">
                    <p:embed/>
                  </p:oleObj>
                </mc:Choice>
                <mc:Fallback>
                  <p:oleObj r:id="rId7" imgW="127000" imgH="165100" progId="Equation.KSEE3">
                    <p:embed/>
                    <p:pic>
                      <p:nvPicPr>
                        <p:cNvPr id="0" name="对象 3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64" y="3947"/>
                          <a:ext cx="350" cy="4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直接箭头连接符 34"/>
            <p:cNvCxnSpPr/>
            <p:nvPr/>
          </p:nvCxnSpPr>
          <p:spPr>
            <a:xfrm flipV="1">
              <a:off x="3350" y="2749"/>
              <a:ext cx="142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6" name="对象 3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3319" y="2193"/>
            <a:ext cx="1481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0" r:id="rId9" imgW="711200" imgH="228600" progId="Equation.KSEE3">
                    <p:embed/>
                  </p:oleObj>
                </mc:Choice>
                <mc:Fallback>
                  <p:oleObj r:id="rId9" imgW="711200" imgH="228600" progId="Equation.KSEE3">
                    <p:embed/>
                    <p:pic>
                      <p:nvPicPr>
                        <p:cNvPr id="0" name="对象 1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19" y="2193"/>
                          <a:ext cx="1481" cy="4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矩形 36"/>
            <p:cNvSpPr/>
            <p:nvPr/>
          </p:nvSpPr>
          <p:spPr>
            <a:xfrm>
              <a:off x="4822" y="2407"/>
              <a:ext cx="2030" cy="705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Arial" charset="0"/>
                </a:rPr>
                <a:t>Attention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283" y="2400"/>
              <a:ext cx="1092" cy="70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Arial" charset="0"/>
                </a:rPr>
                <a:t>RNN</a:t>
              </a: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6870" y="2775"/>
              <a:ext cx="409" cy="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对象 39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880" y="2723"/>
            <a:ext cx="386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1" r:id="rId11" imgW="139700" imgH="228600" progId="Equation.KSEE3">
                    <p:embed/>
                  </p:oleObj>
                </mc:Choice>
                <mc:Fallback>
                  <p:oleObj r:id="rId11" imgW="139700" imgH="228600" progId="Equation.KSEE3">
                    <p:embed/>
                    <p:pic>
                      <p:nvPicPr>
                        <p:cNvPr id="0" name="对象 44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880" y="2723"/>
                          <a:ext cx="386" cy="6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矩形 40"/>
            <p:cNvSpPr/>
            <p:nvPr/>
          </p:nvSpPr>
          <p:spPr>
            <a:xfrm>
              <a:off x="9779" y="2090"/>
              <a:ext cx="2124" cy="7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>
                  <a:solidFill>
                    <a:schemeClr val="tx1"/>
                  </a:solidFill>
                  <a:latin typeface="Arial" charset="0"/>
                </a:rPr>
                <a:t>Disriminator</a:t>
              </a:r>
              <a:endParaRPr lang="en-US" altLang="zh-CN" sz="1600" dirty="0">
                <a:solidFill>
                  <a:schemeClr val="tx1"/>
                </a:solidFill>
                <a:latin typeface="Arial" charset="0"/>
              </a:endParaRPr>
            </a:p>
            <a:p>
              <a:pPr algn="ctr"/>
              <a:endParaRPr lang="en-US" altLang="zh-CN" sz="1600" dirty="0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42" name="直接箭头连接符 41"/>
            <p:cNvCxnSpPr>
              <a:stCxn id="41" idx="0"/>
            </p:cNvCxnSpPr>
            <p:nvPr/>
          </p:nvCxnSpPr>
          <p:spPr>
            <a:xfrm flipV="1">
              <a:off x="10841" y="1455"/>
              <a:ext cx="574" cy="6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曲线连接符 76"/>
            <p:cNvCxnSpPr>
              <a:stCxn id="63" idx="1"/>
              <a:endCxn id="38" idx="0"/>
            </p:cNvCxnSpPr>
            <p:nvPr/>
          </p:nvCxnSpPr>
          <p:spPr>
            <a:xfrm rot="10800000" flipV="1">
              <a:off x="7828" y="1214"/>
              <a:ext cx="2693" cy="1185"/>
            </a:xfrm>
            <a:prstGeom prst="curvedConnector2">
              <a:avLst/>
            </a:prstGeom>
            <a:ln w="12700" cmpd="sng">
              <a:solidFill>
                <a:srgbClr val="C0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4" name="对象 4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3163" y="3481"/>
            <a:ext cx="630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" r:id="rId13" imgW="228600" imgH="228600" progId="Equation.KSEE3">
                    <p:embed/>
                  </p:oleObj>
                </mc:Choice>
                <mc:Fallback>
                  <p:oleObj r:id="rId13" imgW="228600" imgH="228600" progId="Equation.KSEE3">
                    <p:embed/>
                    <p:pic>
                      <p:nvPicPr>
                        <p:cNvPr id="0" name="对象 6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163" y="3481"/>
                          <a:ext cx="630" cy="6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直接箭头连接符 44"/>
            <p:cNvCxnSpPr/>
            <p:nvPr/>
          </p:nvCxnSpPr>
          <p:spPr>
            <a:xfrm flipH="1" flipV="1">
              <a:off x="13498" y="2802"/>
              <a:ext cx="0" cy="9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对象 45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051" y="2483"/>
            <a:ext cx="630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3" r:id="rId15" imgW="228600" imgH="228600" progId="Equation.KSEE3">
                    <p:embed/>
                  </p:oleObj>
                </mc:Choice>
                <mc:Fallback>
                  <p:oleObj r:id="rId15" imgW="228600" imgH="228600" progId="Equation.KSEE3">
                    <p:embed/>
                    <p:pic>
                      <p:nvPicPr>
                        <p:cNvPr id="0" name="对象 7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051" y="2483"/>
                          <a:ext cx="630" cy="6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TextBox 57"/>
            <p:cNvSpPr txBox="1"/>
            <p:nvPr/>
          </p:nvSpPr>
          <p:spPr>
            <a:xfrm>
              <a:off x="4006" y="965"/>
              <a:ext cx="2113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RL Update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  </a:t>
              </a:r>
            </a:p>
          </p:txBody>
        </p:sp>
        <p:sp>
          <p:nvSpPr>
            <p:cNvPr id="49" name="TextBox 57"/>
            <p:cNvSpPr txBox="1"/>
            <p:nvPr/>
          </p:nvSpPr>
          <p:spPr>
            <a:xfrm>
              <a:off x="5882" y="1330"/>
              <a:ext cx="2051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RL Update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  </a:t>
              </a:r>
            </a:p>
          </p:txBody>
        </p:sp>
        <p:sp>
          <p:nvSpPr>
            <p:cNvPr id="50" name="TextBox 57"/>
            <p:cNvSpPr txBox="1"/>
            <p:nvPr/>
          </p:nvSpPr>
          <p:spPr>
            <a:xfrm>
              <a:off x="8436" y="1300"/>
              <a:ext cx="1881" cy="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RL Update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  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53" y="1915"/>
              <a:ext cx="9027" cy="3102"/>
            </a:xfrm>
            <a:prstGeom prst="rect">
              <a:avLst/>
            </a:prstGeom>
            <a:noFill/>
            <a:ln w="12700" cmpd="sng">
              <a:solidFill>
                <a:srgbClr val="0020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7"/>
            <p:cNvSpPr txBox="1"/>
            <p:nvPr/>
          </p:nvSpPr>
          <p:spPr>
            <a:xfrm>
              <a:off x="3399" y="4004"/>
              <a:ext cx="2296" cy="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Generator  </a:t>
              </a:r>
            </a:p>
          </p:txBody>
        </p:sp>
        <p:graphicFrame>
          <p:nvGraphicFramePr>
            <p:cNvPr id="53" name="对象 5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055" y="3433"/>
            <a:ext cx="350" cy="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4" r:id="rId17" imgW="127000" imgH="165100" progId="Equation.KSEE3">
                    <p:embed/>
                  </p:oleObj>
                </mc:Choice>
                <mc:Fallback>
                  <p:oleObj r:id="rId17" imgW="127000" imgH="165100" progId="Equation.KSEE3">
                    <p:embed/>
                    <p:pic>
                      <p:nvPicPr>
                        <p:cNvPr id="0" name="对象 8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055" y="3433"/>
                          <a:ext cx="350" cy="4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直接连接符 53"/>
            <p:cNvCxnSpPr/>
            <p:nvPr/>
          </p:nvCxnSpPr>
          <p:spPr>
            <a:xfrm>
              <a:off x="3364" y="3441"/>
              <a:ext cx="40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V="1">
              <a:off x="7785" y="3111"/>
              <a:ext cx="3" cy="3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55"/>
            <p:cNvSpPr/>
            <p:nvPr/>
          </p:nvSpPr>
          <p:spPr>
            <a:xfrm>
              <a:off x="12087" y="2090"/>
              <a:ext cx="2124" cy="70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Arial" charset="0"/>
                </a:rPr>
                <a:t>language </a:t>
              </a:r>
              <a:r>
                <a:rPr lang="en-US" altLang="zh-CN" sz="1600">
                  <a:solidFill>
                    <a:schemeClr val="tx1"/>
                  </a:solidFill>
                  <a:latin typeface="Arial" charset="0"/>
                  <a:sym typeface="+mn-ea"/>
                </a:rPr>
                <a:t>evaluator  </a:t>
              </a:r>
              <a:endParaRPr lang="en-US" altLang="zh-CN" sz="1600">
                <a:solidFill>
                  <a:schemeClr val="tx1"/>
                </a:solidFill>
                <a:latin typeface="Arial" charset="0"/>
              </a:endParaRPr>
            </a:p>
          </p:txBody>
        </p:sp>
        <p:cxnSp>
          <p:nvCxnSpPr>
            <p:cNvPr id="57" name="直接箭头连接符 56"/>
            <p:cNvCxnSpPr>
              <a:stCxn id="56" idx="0"/>
            </p:cNvCxnSpPr>
            <p:nvPr/>
          </p:nvCxnSpPr>
          <p:spPr>
            <a:xfrm flipH="1" flipV="1">
              <a:off x="12813" y="1401"/>
              <a:ext cx="336" cy="6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肘形连接符 90"/>
            <p:cNvCxnSpPr>
              <a:endCxn id="56" idx="2"/>
            </p:cNvCxnSpPr>
            <p:nvPr/>
          </p:nvCxnSpPr>
          <p:spPr>
            <a:xfrm flipV="1">
              <a:off x="8771" y="2795"/>
              <a:ext cx="4378" cy="27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曲线连接符 95"/>
            <p:cNvCxnSpPr>
              <a:stCxn id="63" idx="1"/>
              <a:endCxn id="37" idx="0"/>
            </p:cNvCxnSpPr>
            <p:nvPr/>
          </p:nvCxnSpPr>
          <p:spPr>
            <a:xfrm rot="10800000" flipV="1">
              <a:off x="5837" y="1215"/>
              <a:ext cx="4685" cy="1192"/>
            </a:xfrm>
            <a:prstGeom prst="curvedConnector2">
              <a:avLst/>
            </a:prstGeom>
            <a:ln w="12700" cmpd="sng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曲线连接符 96"/>
            <p:cNvCxnSpPr>
              <a:stCxn id="63" idx="1"/>
              <a:endCxn id="31" idx="3"/>
            </p:cNvCxnSpPr>
            <p:nvPr/>
          </p:nvCxnSpPr>
          <p:spPr>
            <a:xfrm rot="10800000" flipV="1">
              <a:off x="2857" y="1215"/>
              <a:ext cx="7665" cy="1064"/>
            </a:xfrm>
            <a:prstGeom prst="curvedConnector2">
              <a:avLst/>
            </a:prstGeom>
            <a:ln w="12700" cmpd="sng">
              <a:solidFill>
                <a:srgbClr val="C0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3" name="对象 6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522" y="966"/>
            <a:ext cx="2403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5" r:id="rId19" imgW="1016000" imgH="203200" progId="Equation.KSEE3">
                    <p:embed/>
                  </p:oleObj>
                </mc:Choice>
                <mc:Fallback>
                  <p:oleObj r:id="rId19" imgW="1016000" imgH="203200" progId="Equation.KSEE3">
                    <p:embed/>
                    <p:pic>
                      <p:nvPicPr>
                        <p:cNvPr id="0" name="对象 99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522" y="966"/>
                          <a:ext cx="2403" cy="4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4" name="直接箭头连接符 63"/>
            <p:cNvCxnSpPr/>
            <p:nvPr/>
          </p:nvCxnSpPr>
          <p:spPr>
            <a:xfrm flipV="1">
              <a:off x="8383" y="2574"/>
              <a:ext cx="142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5" name="对象 64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5289" y="4271"/>
            <a:ext cx="430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6" r:id="rId21" imgW="203200" imgH="228600" progId="Equation.KSEE3">
                    <p:embed/>
                  </p:oleObj>
                </mc:Choice>
                <mc:Fallback>
                  <p:oleObj r:id="rId21" imgW="203200" imgH="228600" progId="Equation.KSEE3">
                    <p:embed/>
                    <p:pic>
                      <p:nvPicPr>
                        <p:cNvPr id="0" name="对象 2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289" y="4271"/>
                          <a:ext cx="430" cy="4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0620" y="2359"/>
            <a:ext cx="430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7" r:id="rId23" imgW="203200" imgH="241300" progId="Equation.KSEE3">
                    <p:embed/>
                  </p:oleObj>
                </mc:Choice>
                <mc:Fallback>
                  <p:oleObj r:id="rId23" imgW="203200" imgH="241300" progId="Equation.KSEE3">
                    <p:embed/>
                    <p:pic>
                      <p:nvPicPr>
                        <p:cNvPr id="0" name="对象 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620" y="2359"/>
                          <a:ext cx="430" cy="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对象 67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13824" y="2409"/>
            <a:ext cx="323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8" r:id="rId25" imgW="152400" imgH="203200" progId="Equation.KSEE3">
                    <p:embed/>
                  </p:oleObj>
                </mc:Choice>
                <mc:Fallback>
                  <p:oleObj r:id="rId25" imgW="152400" imgH="203200" progId="Equation.KSEE3">
                    <p:embed/>
                    <p:pic>
                      <p:nvPicPr>
                        <p:cNvPr id="0" name="对象 7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3824" y="2409"/>
                          <a:ext cx="323" cy="43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9" name="直接连接符 68"/>
            <p:cNvCxnSpPr/>
            <p:nvPr/>
          </p:nvCxnSpPr>
          <p:spPr>
            <a:xfrm flipV="1">
              <a:off x="7425" y="3433"/>
              <a:ext cx="3392" cy="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 flipV="1">
              <a:off x="10813" y="2850"/>
              <a:ext cx="0" cy="59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7745" y="3400"/>
              <a:ext cx="85" cy="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flipV="1">
              <a:off x="8772" y="2563"/>
              <a:ext cx="0" cy="507"/>
            </a:xfrm>
            <a:prstGeom prst="line">
              <a:avLst/>
            </a:prstGeom>
            <a:ln w="12700">
              <a:solidFill>
                <a:srgbClr val="0E22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/>
            <p:cNvSpPr/>
            <p:nvPr/>
          </p:nvSpPr>
          <p:spPr>
            <a:xfrm>
              <a:off x="8731" y="2523"/>
              <a:ext cx="85" cy="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TextBox 57"/>
            <p:cNvSpPr txBox="1"/>
            <p:nvPr/>
          </p:nvSpPr>
          <p:spPr>
            <a:xfrm>
              <a:off x="11812" y="3931"/>
              <a:ext cx="2418" cy="1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ground truth sentence</a:t>
              </a:r>
              <a:r>
                <a:rPr lang="en-US" sz="1400" dirty="0"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 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6428504-383D-4057-9387-795F52DE12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90617" y="4307621"/>
            <a:ext cx="6562766" cy="47378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72C9AFD-59BA-49CA-8659-816A933F4ABC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DDF3C55-1760-4283-B5C8-ED37029E3B3A}"/>
              </a:ext>
            </a:extLst>
          </p:cNvPr>
          <p:cNvSpPr txBox="1"/>
          <p:nvPr/>
        </p:nvSpPr>
        <p:spPr>
          <a:xfrm>
            <a:off x="908957" y="206330"/>
            <a:ext cx="240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Proposed algorithm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E2EBAF35-E5AD-4D99-B9CF-8568C50713BB}"/>
              </a:ext>
            </a:extLst>
          </p:cNvPr>
          <p:cNvSpPr txBox="1"/>
          <p:nvPr/>
        </p:nvSpPr>
        <p:spPr>
          <a:xfrm>
            <a:off x="3310529" y="228466"/>
            <a:ext cx="2589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CNN-based discriminator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355C16-BB74-4F82-A0EC-625F7CC7E773}"/>
              </a:ext>
            </a:extLst>
          </p:cNvPr>
          <p:cNvCxnSpPr/>
          <p:nvPr/>
        </p:nvCxnSpPr>
        <p:spPr>
          <a:xfrm>
            <a:off x="3221529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FE1C4B0-6AD4-43D0-BB26-B0F568CE2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057" y="4692350"/>
            <a:ext cx="3342857" cy="3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94B17A-4D46-4353-8CF2-BB519E94C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06" y="782477"/>
            <a:ext cx="6986977" cy="37161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72C9AFD-59BA-49CA-8659-816A933F4ABC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DDF3C55-1760-4283-B5C8-ED37029E3B3A}"/>
              </a:ext>
            </a:extLst>
          </p:cNvPr>
          <p:cNvSpPr txBox="1"/>
          <p:nvPr/>
        </p:nvSpPr>
        <p:spPr>
          <a:xfrm>
            <a:off x="908957" y="206330"/>
            <a:ext cx="240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Proposed algorithm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E2EBAF35-E5AD-4D99-B9CF-8568C50713BB}"/>
              </a:ext>
            </a:extLst>
          </p:cNvPr>
          <p:cNvSpPr txBox="1"/>
          <p:nvPr/>
        </p:nvSpPr>
        <p:spPr>
          <a:xfrm>
            <a:off x="3310529" y="228466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RNN-based discriminator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355C16-BB74-4F82-A0EC-625F7CC7E773}"/>
              </a:ext>
            </a:extLst>
          </p:cNvPr>
          <p:cNvCxnSpPr/>
          <p:nvPr/>
        </p:nvCxnSpPr>
        <p:spPr>
          <a:xfrm>
            <a:off x="3221529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528724AC-3F8E-4A68-ADBB-CEAD34E3FD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7" y="822051"/>
            <a:ext cx="6875755" cy="25735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873516-ED55-4E8D-B082-B5E0B07A0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500" y="3741456"/>
            <a:ext cx="3704762" cy="619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453A36-9BF9-4F76-ADBA-4EC3C0845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917" y="4517778"/>
            <a:ext cx="2142857" cy="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754836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72C9AFD-59BA-49CA-8659-816A933F4ABC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6DDF3C55-1760-4283-B5C8-ED37029E3B3A}"/>
              </a:ext>
            </a:extLst>
          </p:cNvPr>
          <p:cNvSpPr txBox="1"/>
          <p:nvPr/>
        </p:nvSpPr>
        <p:spPr>
          <a:xfrm>
            <a:off x="908957" y="206330"/>
            <a:ext cx="2401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Proposed algorithm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E2EBAF35-E5AD-4D99-B9CF-8568C50713BB}"/>
              </a:ext>
            </a:extLst>
          </p:cNvPr>
          <p:cNvSpPr txBox="1"/>
          <p:nvPr/>
        </p:nvSpPr>
        <p:spPr>
          <a:xfrm>
            <a:off x="3310529" y="228466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Training pipeline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B355C16-BB74-4F82-A0EC-625F7CC7E773}"/>
              </a:ext>
            </a:extLst>
          </p:cNvPr>
          <p:cNvCxnSpPr/>
          <p:nvPr/>
        </p:nvCxnSpPr>
        <p:spPr>
          <a:xfrm>
            <a:off x="3221529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43BEF2B-4530-4322-8531-585CED3EF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51" y="674165"/>
            <a:ext cx="3298547" cy="44611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BE4352-BB10-46C4-BB17-E95E3870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620" y="2128893"/>
            <a:ext cx="3990476" cy="8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501405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IV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4013005" y="1804771"/>
            <a:ext cx="3104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+mj-lt"/>
                <a:ea typeface="方正兰亭细黑_GBK" pitchFamily="2" charset="-122"/>
              </a:rPr>
              <a:t>Experiments</a:t>
            </a:r>
            <a:endParaRPr lang="zh-CN" altLang="en-US" sz="4400" b="1" dirty="0">
              <a:latin typeface="+mj-lt"/>
              <a:ea typeface="方正兰亭细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9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514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Experiments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58931" y="242192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Parameters determination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441138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E6F0758-D9C1-41E2-B9FC-03C224414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204" y="819444"/>
            <a:ext cx="4245156" cy="1798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0DF5B4-356F-4788-BC73-43D562780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7" y="2813568"/>
            <a:ext cx="4122466" cy="1531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3294E2-9152-4345-B6F3-5AC99C166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1766" y="2768588"/>
            <a:ext cx="4764614" cy="161667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514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Experiments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58931" y="242192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Comparisons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441138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562" y="687736"/>
            <a:ext cx="6668140" cy="4366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83989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8AE12CA8-2B2D-4750-8665-6280304C6836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4854848A-98B3-4D7D-98E6-0BB223BBECA2}"/>
              </a:ext>
            </a:extLst>
          </p:cNvPr>
          <p:cNvSpPr txBox="1"/>
          <p:nvPr/>
        </p:nvSpPr>
        <p:spPr>
          <a:xfrm>
            <a:off x="908957" y="206330"/>
            <a:ext cx="1514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Experiments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9AD1AE55-FEE2-4046-A621-366E3ABB8717}"/>
              </a:ext>
            </a:extLst>
          </p:cNvPr>
          <p:cNvSpPr txBox="1"/>
          <p:nvPr/>
        </p:nvSpPr>
        <p:spPr>
          <a:xfrm>
            <a:off x="2458931" y="242192"/>
            <a:ext cx="2840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MSCOCO online test serve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EDDFCF-9611-4174-973D-100BB08E4229}"/>
              </a:ext>
            </a:extLst>
          </p:cNvPr>
          <p:cNvCxnSpPr/>
          <p:nvPr/>
        </p:nvCxnSpPr>
        <p:spPr>
          <a:xfrm>
            <a:off x="2441138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DCB62C-52C7-4AC3-8757-CE5BE69B2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" y="921491"/>
            <a:ext cx="9144000" cy="339557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" y="-6674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67" y="635089"/>
            <a:ext cx="7555480" cy="4501737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F8E1B20C-1CF4-4E67-9513-D4C3A0265D84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id="{60C3A1BD-4DFC-436E-8D86-19E9A971E157}"/>
              </a:ext>
            </a:extLst>
          </p:cNvPr>
          <p:cNvSpPr txBox="1"/>
          <p:nvPr/>
        </p:nvSpPr>
        <p:spPr>
          <a:xfrm>
            <a:off x="908957" y="206330"/>
            <a:ext cx="1514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Experiments</a:t>
            </a:r>
            <a:endParaRPr lang="zh-CN" altLang="en-US" sz="2000" dirty="0">
              <a:ea typeface="方正兰亭细黑_GBK" pitchFamily="2" charset="-122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45A3F728-7076-499C-80C6-C0CD22605670}"/>
              </a:ext>
            </a:extLst>
          </p:cNvPr>
          <p:cNvSpPr txBox="1"/>
          <p:nvPr/>
        </p:nvSpPr>
        <p:spPr>
          <a:xfrm>
            <a:off x="2458931" y="242192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宋体" charset="0"/>
              </a:rPr>
              <a:t>Examples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宋体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738999D-C759-45C6-A5E3-00E39D6F6372}"/>
              </a:ext>
            </a:extLst>
          </p:cNvPr>
          <p:cNvCxnSpPr/>
          <p:nvPr/>
        </p:nvCxnSpPr>
        <p:spPr>
          <a:xfrm>
            <a:off x="2441138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V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3997369" y="1712232"/>
            <a:ext cx="27334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+mj-lt"/>
                <a:ea typeface="方正兰亭细黑_GBK" pitchFamily="2" charset="-122"/>
              </a:rPr>
              <a:t>Conclusion</a:t>
            </a:r>
            <a:endParaRPr lang="zh-CN" altLang="en-US" sz="4400" b="1" dirty="0">
              <a:latin typeface="+mj-lt"/>
              <a:ea typeface="方正兰亭细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7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8">
            <a:extLst>
              <a:ext uri="{FF2B5EF4-FFF2-40B4-BE49-F238E27FC236}">
                <a16:creationId xmlns:a16="http://schemas.microsoft.com/office/drawing/2014/main" id="{1427AFC7-7D8B-4760-9060-EE383F6F3BCB}"/>
              </a:ext>
            </a:extLst>
          </p:cNvPr>
          <p:cNvSpPr/>
          <p:nvPr/>
        </p:nvSpPr>
        <p:spPr>
          <a:xfrm>
            <a:off x="1466613" y="1721827"/>
            <a:ext cx="5660572" cy="2257861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>
                <a:latin typeface="+mj-lt"/>
                <a:ea typeface="方正兰亭细黑_GBK" pitchFamily="2" charset="-122"/>
                <a:cs typeface="Times New Roman" panose="02020603050405020304" pitchFamily="18" charset="0"/>
              </a:rPr>
              <a:t>Main</a:t>
            </a:r>
            <a:endParaRPr lang="zh-CN" altLang="en-US" sz="2000" spc="300" dirty="0">
              <a:latin typeface="+mj-lt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13131" y="254538"/>
            <a:ext cx="1030605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Overview</a:t>
            </a:r>
          </a:p>
        </p:txBody>
      </p:sp>
      <p:cxnSp>
        <p:nvCxnSpPr>
          <p:cNvPr id="108" name="直接连接符 107"/>
          <p:cNvCxnSpPr/>
          <p:nvPr/>
        </p:nvCxnSpPr>
        <p:spPr>
          <a:xfrm>
            <a:off x="1852577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084434" y="1545864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263288" y="3124455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27381" y="1410259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17860" y="3124455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511346" y="1435119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42185" y="1862266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110019" y="105471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TextBox 143">
            <a:extLst>
              <a:ext uri="{FF2B5EF4-FFF2-40B4-BE49-F238E27FC236}">
                <a16:creationId xmlns:a16="http://schemas.microsoft.com/office/drawing/2014/main" id="{2DE0FD8B-EBEE-4EF5-89D0-10F9EFD64BC6}"/>
              </a:ext>
            </a:extLst>
          </p:cNvPr>
          <p:cNvSpPr txBox="1"/>
          <p:nvPr/>
        </p:nvSpPr>
        <p:spPr>
          <a:xfrm>
            <a:off x="1851946" y="4308773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RL-based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image captioning</a:t>
            </a:r>
            <a:endParaRPr lang="zh-CN" altLang="en-US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TextBox 143">
            <a:extLst>
              <a:ext uri="{FF2B5EF4-FFF2-40B4-BE49-F238E27FC236}">
                <a16:creationId xmlns:a16="http://schemas.microsoft.com/office/drawing/2014/main" id="{BEAE0709-A6ED-40BA-8A7A-E7FFA70D3549}"/>
              </a:ext>
            </a:extLst>
          </p:cNvPr>
          <p:cNvSpPr txBox="1"/>
          <p:nvPr/>
        </p:nvSpPr>
        <p:spPr>
          <a:xfrm>
            <a:off x="4879297" y="425916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Experiments</a:t>
            </a:r>
            <a:endParaRPr lang="zh-CN" altLang="en-US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Box 143">
            <a:extLst>
              <a:ext uri="{FF2B5EF4-FFF2-40B4-BE49-F238E27FC236}">
                <a16:creationId xmlns:a16="http://schemas.microsoft.com/office/drawing/2014/main" id="{3E97E688-07B9-4084-A2F9-D9ED3401A415}"/>
              </a:ext>
            </a:extLst>
          </p:cNvPr>
          <p:cNvSpPr txBox="1"/>
          <p:nvPr/>
        </p:nvSpPr>
        <p:spPr>
          <a:xfrm>
            <a:off x="6502429" y="1046065"/>
            <a:ext cx="12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Conclusion</a:t>
            </a:r>
            <a:endParaRPr lang="zh-CN" altLang="en-US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Box 143">
            <a:extLst>
              <a:ext uri="{FF2B5EF4-FFF2-40B4-BE49-F238E27FC236}">
                <a16:creationId xmlns:a16="http://schemas.microsoft.com/office/drawing/2014/main" id="{88396607-CFEB-4806-AC5E-713337A1651B}"/>
              </a:ext>
            </a:extLst>
          </p:cNvPr>
          <p:cNvSpPr txBox="1"/>
          <p:nvPr/>
        </p:nvSpPr>
        <p:spPr>
          <a:xfrm>
            <a:off x="3373571" y="868811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方正兰亭细黑_GBK" pitchFamily="2" charset="-122"/>
                <a:cs typeface="Times New Roman" panose="02020603050405020304" pitchFamily="18" charset="0"/>
              </a:rPr>
              <a:t>Proposed Algorithm</a:t>
            </a:r>
            <a:endParaRPr lang="zh-CN" altLang="en-US" dirty="0">
              <a:latin typeface="Times New Roman" panose="02020603050405020304" pitchFamily="18" charset="0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25"/>
          <p:cNvSpPr txBox="1"/>
          <p:nvPr/>
        </p:nvSpPr>
        <p:spPr>
          <a:xfrm>
            <a:off x="908957" y="206330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Conclusion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E1BC938-15CB-466E-97BD-FA7FF75F8443}"/>
              </a:ext>
            </a:extLst>
          </p:cNvPr>
          <p:cNvCxnSpPr/>
          <p:nvPr/>
        </p:nvCxnSpPr>
        <p:spPr>
          <a:xfrm flipH="1" flipV="1">
            <a:off x="2997173" y="1603519"/>
            <a:ext cx="3628920" cy="1695603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D2890FF-4A9D-4A23-85C7-686183013863}"/>
              </a:ext>
            </a:extLst>
          </p:cNvPr>
          <p:cNvCxnSpPr/>
          <p:nvPr/>
        </p:nvCxnSpPr>
        <p:spPr>
          <a:xfrm flipV="1">
            <a:off x="2213107" y="1161996"/>
            <a:ext cx="4562601" cy="216504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40AC1C-44DD-40EA-A33E-A3979FBBCE40}"/>
              </a:ext>
            </a:extLst>
          </p:cNvPr>
          <p:cNvGrpSpPr/>
          <p:nvPr/>
        </p:nvGrpSpPr>
        <p:grpSpPr>
          <a:xfrm>
            <a:off x="1849109" y="110538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圆角矩形 104">
              <a:extLst>
                <a:ext uri="{FF2B5EF4-FFF2-40B4-BE49-F238E27FC236}">
                  <a16:creationId xmlns:a16="http://schemas.microsoft.com/office/drawing/2014/main" id="{A2E63EAC-C53E-40F6-9BF3-AF3FAE915F04}"/>
                </a:ext>
              </a:extLst>
            </p:cNvPr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圆角矩形 100">
              <a:extLst>
                <a:ext uri="{FF2B5EF4-FFF2-40B4-BE49-F238E27FC236}">
                  <a16:creationId xmlns:a16="http://schemas.microsoft.com/office/drawing/2014/main" id="{876DDE31-C62A-4BE9-8BAB-E5E1E2510C55}"/>
                </a:ext>
              </a:extLst>
            </p:cNvPr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64FAB2F-1EDF-4199-BAD2-4C258273771D}"/>
              </a:ext>
            </a:extLst>
          </p:cNvPr>
          <p:cNvGrpSpPr/>
          <p:nvPr/>
        </p:nvGrpSpPr>
        <p:grpSpPr>
          <a:xfrm>
            <a:off x="1472864" y="3042517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圆角矩形 104">
              <a:extLst>
                <a:ext uri="{FF2B5EF4-FFF2-40B4-BE49-F238E27FC236}">
                  <a16:creationId xmlns:a16="http://schemas.microsoft.com/office/drawing/2014/main" id="{8B392F95-5468-4EED-9EC0-2A71A37AF7DF}"/>
                </a:ext>
              </a:extLst>
            </p:cNvPr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圆角矩形 100">
              <a:extLst>
                <a:ext uri="{FF2B5EF4-FFF2-40B4-BE49-F238E27FC236}">
                  <a16:creationId xmlns:a16="http://schemas.microsoft.com/office/drawing/2014/main" id="{F0F93132-DB1A-4797-AA24-1C52A4EE28F6}"/>
                </a:ext>
              </a:extLst>
            </p:cNvPr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7AB614-E6E5-4DC1-9B6E-9F1D427A4C55}"/>
              </a:ext>
            </a:extLst>
          </p:cNvPr>
          <p:cNvGrpSpPr/>
          <p:nvPr/>
        </p:nvGrpSpPr>
        <p:grpSpPr>
          <a:xfrm>
            <a:off x="6669581" y="843724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圆角矩形 104">
              <a:extLst>
                <a:ext uri="{FF2B5EF4-FFF2-40B4-BE49-F238E27FC236}">
                  <a16:creationId xmlns:a16="http://schemas.microsoft.com/office/drawing/2014/main" id="{11AEF7CA-F81A-4D58-91D8-0E0F21ADC06F}"/>
                </a:ext>
              </a:extLst>
            </p:cNvPr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圆角矩形 100">
              <a:extLst>
                <a:ext uri="{FF2B5EF4-FFF2-40B4-BE49-F238E27FC236}">
                  <a16:creationId xmlns:a16="http://schemas.microsoft.com/office/drawing/2014/main" id="{FB63D4A7-45C6-497B-8D07-FF7BA894583F}"/>
                </a:ext>
              </a:extLst>
            </p:cNvPr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033E525-28F1-4ECB-9BCF-B6EB8DA5FBD8}"/>
              </a:ext>
            </a:extLst>
          </p:cNvPr>
          <p:cNvGrpSpPr/>
          <p:nvPr/>
        </p:nvGrpSpPr>
        <p:grpSpPr>
          <a:xfrm>
            <a:off x="5881425" y="305965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圆角矩形 104">
              <a:extLst>
                <a:ext uri="{FF2B5EF4-FFF2-40B4-BE49-F238E27FC236}">
                  <a16:creationId xmlns:a16="http://schemas.microsoft.com/office/drawing/2014/main" id="{79E44B48-D2F4-424C-B4B7-1E94951E6223}"/>
                </a:ext>
              </a:extLst>
            </p:cNvPr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圆角矩形 100">
              <a:extLst>
                <a:ext uri="{FF2B5EF4-FFF2-40B4-BE49-F238E27FC236}">
                  <a16:creationId xmlns:a16="http://schemas.microsoft.com/office/drawing/2014/main" id="{0B38F96C-1E5E-408B-9DDE-8AB633DDBB36}"/>
                </a:ext>
              </a:extLst>
            </p:cNvPr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7" name="TextBox 107">
            <a:extLst>
              <a:ext uri="{FF2B5EF4-FFF2-40B4-BE49-F238E27FC236}">
                <a16:creationId xmlns:a16="http://schemas.microsoft.com/office/drawing/2014/main" id="{32FE7AE6-244C-498A-AA60-397FA83B7F70}"/>
              </a:ext>
            </a:extLst>
          </p:cNvPr>
          <p:cNvSpPr txBox="1"/>
          <p:nvPr/>
        </p:nvSpPr>
        <p:spPr>
          <a:xfrm>
            <a:off x="1971057" y="1381886"/>
            <a:ext cx="8851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Generic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108">
            <a:extLst>
              <a:ext uri="{FF2B5EF4-FFF2-40B4-BE49-F238E27FC236}">
                <a16:creationId xmlns:a16="http://schemas.microsoft.com/office/drawing/2014/main" id="{BA0E9E52-74DA-4F95-AAD3-8B0646984A01}"/>
              </a:ext>
            </a:extLst>
          </p:cNvPr>
          <p:cNvSpPr txBox="1"/>
          <p:nvPr/>
        </p:nvSpPr>
        <p:spPr>
          <a:xfrm>
            <a:off x="6688360" y="1119465"/>
            <a:ext cx="9625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Effective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109">
            <a:extLst>
              <a:ext uri="{FF2B5EF4-FFF2-40B4-BE49-F238E27FC236}">
                <a16:creationId xmlns:a16="http://schemas.microsoft.com/office/drawing/2014/main" id="{5BD1F96A-3D0E-4484-8FF3-A737B0481D4A}"/>
              </a:ext>
            </a:extLst>
          </p:cNvPr>
          <p:cNvSpPr txBox="1"/>
          <p:nvPr/>
        </p:nvSpPr>
        <p:spPr>
          <a:xfrm>
            <a:off x="1581577" y="3303104"/>
            <a:ext cx="10352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Evaluator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110">
            <a:extLst>
              <a:ext uri="{FF2B5EF4-FFF2-40B4-BE49-F238E27FC236}">
                <a16:creationId xmlns:a16="http://schemas.microsoft.com/office/drawing/2014/main" id="{58DEC9AE-AE68-4096-AFE5-03FFCD9D9B0A}"/>
              </a:ext>
            </a:extLst>
          </p:cNvPr>
          <p:cNvSpPr txBox="1"/>
          <p:nvPr/>
        </p:nvSpPr>
        <p:spPr>
          <a:xfrm>
            <a:off x="6075513" y="3327037"/>
            <a:ext cx="10711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latin typeface="微软雅黑" pitchFamily="34" charset="-122"/>
                <a:ea typeface="微软雅黑" pitchFamily="34" charset="-122"/>
              </a:rPr>
              <a:t>Ensemble</a:t>
            </a:r>
            <a:endParaRPr lang="zh-CN" altLang="en-US" sz="15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CFBD5E9-4560-4210-BE5F-0E294E8F989A}"/>
              </a:ext>
            </a:extLst>
          </p:cNvPr>
          <p:cNvGrpSpPr/>
          <p:nvPr/>
        </p:nvGrpSpPr>
        <p:grpSpPr>
          <a:xfrm>
            <a:off x="3774761" y="1556270"/>
            <a:ext cx="1382075" cy="1382075"/>
            <a:chOff x="3746633" y="1810030"/>
            <a:chExt cx="1382075" cy="138207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D0FAA41-CA06-40AC-86D1-861F40B63A73}"/>
                </a:ext>
              </a:extLst>
            </p:cNvPr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2" name="同心圆 29">
                <a:extLst>
                  <a:ext uri="{FF2B5EF4-FFF2-40B4-BE49-F238E27FC236}">
                    <a16:creationId xmlns:a16="http://schemas.microsoft.com/office/drawing/2014/main" id="{28BA550A-27BB-4DF8-AC15-EA8ECDF80936}"/>
                  </a:ext>
                </a:extLst>
              </p:cNvPr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6093016D-BBDA-4185-88FA-5855B79DA434}"/>
                  </a:ext>
                </a:extLst>
              </p:cNvPr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113">
              <a:extLst>
                <a:ext uri="{FF2B5EF4-FFF2-40B4-BE49-F238E27FC236}">
                  <a16:creationId xmlns:a16="http://schemas.microsoft.com/office/drawing/2014/main" id="{FC4DDE94-A5B1-4225-93A0-343340711906}"/>
                </a:ext>
              </a:extLst>
            </p:cNvPr>
            <p:cNvSpPr txBox="1"/>
            <p:nvPr/>
          </p:nvSpPr>
          <p:spPr>
            <a:xfrm>
              <a:off x="3840104" y="2397335"/>
              <a:ext cx="121102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Conclusion</a:t>
              </a:r>
              <a:endParaRPr lang="zh-CN" altLang="en-US" sz="16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2" name="TextBox 116">
            <a:extLst>
              <a:ext uri="{FF2B5EF4-FFF2-40B4-BE49-F238E27FC236}">
                <a16:creationId xmlns:a16="http://schemas.microsoft.com/office/drawing/2014/main" id="{BE59BDDA-04E9-4A8A-ADA6-9FB41221C635}"/>
              </a:ext>
            </a:extLst>
          </p:cNvPr>
          <p:cNvSpPr txBox="1"/>
          <p:nvPr/>
        </p:nvSpPr>
        <p:spPr>
          <a:xfrm>
            <a:off x="655439" y="1933017"/>
            <a:ext cx="2701773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A generic framework to improve any RL-based image caption algorithm.</a:t>
            </a:r>
          </a:p>
        </p:txBody>
      </p:sp>
      <p:sp>
        <p:nvSpPr>
          <p:cNvPr id="33" name="TextBox 117">
            <a:extLst>
              <a:ext uri="{FF2B5EF4-FFF2-40B4-BE49-F238E27FC236}">
                <a16:creationId xmlns:a16="http://schemas.microsoft.com/office/drawing/2014/main" id="{B1ABB018-A0BA-4AF7-9CA1-580EE0BACB61}"/>
              </a:ext>
            </a:extLst>
          </p:cNvPr>
          <p:cNvSpPr txBox="1"/>
          <p:nvPr/>
        </p:nvSpPr>
        <p:spPr>
          <a:xfrm>
            <a:off x="646881" y="3758150"/>
            <a:ext cx="2350292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Well trained CNN-based and RNN-based discriminators can also be viewed as evaluators for image captioning.  </a:t>
            </a:r>
            <a:endParaRPr 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18">
            <a:extLst>
              <a:ext uri="{FF2B5EF4-FFF2-40B4-BE49-F238E27FC236}">
                <a16:creationId xmlns:a16="http://schemas.microsoft.com/office/drawing/2014/main" id="{2B15A308-E5AA-4ACD-8A4B-A1AB8AFEF075}"/>
              </a:ext>
            </a:extLst>
          </p:cNvPr>
          <p:cNvSpPr txBox="1"/>
          <p:nvPr/>
        </p:nvSpPr>
        <p:spPr>
          <a:xfrm>
            <a:off x="5877493" y="3805225"/>
            <a:ext cx="235029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Ensemble of CNN-GAN and RNN-GAN model can further improve performance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119">
            <a:extLst>
              <a:ext uri="{FF2B5EF4-FFF2-40B4-BE49-F238E27FC236}">
                <a16:creationId xmlns:a16="http://schemas.microsoft.com/office/drawing/2014/main" id="{530F6C66-F474-49C4-9A9C-68C7C0C07EC3}"/>
              </a:ext>
            </a:extLst>
          </p:cNvPr>
          <p:cNvSpPr txBox="1"/>
          <p:nvPr/>
        </p:nvSpPr>
        <p:spPr>
          <a:xfrm>
            <a:off x="6040288" y="1719228"/>
            <a:ext cx="2448272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100" dirty="0">
                <a:latin typeface="微软雅黑" pitchFamily="34" charset="-122"/>
                <a:ea typeface="微软雅黑" pitchFamily="34" charset="-122"/>
              </a:rPr>
              <a:t>Consistently improve all automatic evaluation metrics, e.g. BLEU, ROUGE, METEOR, CIDER, SPICE</a:t>
            </a:r>
            <a:endParaRPr 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3E0091C-75DB-47C4-9AF8-D51D6B481A73}"/>
              </a:ext>
            </a:extLst>
          </p:cNvPr>
          <p:cNvSpPr/>
          <p:nvPr/>
        </p:nvSpPr>
        <p:spPr>
          <a:xfrm>
            <a:off x="2911895" y="105034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F23E7A0-BBDB-41A6-BDA9-BAB7EE3F0BAB}"/>
              </a:ext>
            </a:extLst>
          </p:cNvPr>
          <p:cNvSpPr/>
          <p:nvPr/>
        </p:nvSpPr>
        <p:spPr>
          <a:xfrm>
            <a:off x="2551855" y="295372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6353DB2-68BB-4977-B7A0-881EEBB33D9B}"/>
              </a:ext>
            </a:extLst>
          </p:cNvPr>
          <p:cNvSpPr/>
          <p:nvPr/>
        </p:nvSpPr>
        <p:spPr>
          <a:xfrm>
            <a:off x="6939456" y="302150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4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DC5C4AE-BF8E-4C1D-8610-21E833A0029A}"/>
              </a:ext>
            </a:extLst>
          </p:cNvPr>
          <p:cNvSpPr/>
          <p:nvPr/>
        </p:nvSpPr>
        <p:spPr>
          <a:xfrm>
            <a:off x="7753280" y="805822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002782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182702" y="1564278"/>
            <a:ext cx="1002665" cy="5156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Q&amp;A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148840" cy="842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latin typeface="微软雅黑" pitchFamily="34" charset="-122"/>
                <a:ea typeface="微软雅黑" pitchFamily="34" charset="-122"/>
              </a:rPr>
              <a:t>Thanks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286452" y="1863864"/>
            <a:ext cx="2844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+mj-lt"/>
                <a:ea typeface="方正兰亭细黑_GBK" pitchFamily="2" charset="-122"/>
              </a:rPr>
              <a:t>Introduction</a:t>
            </a:r>
            <a:endParaRPr lang="zh-CN" altLang="en-US" sz="4000" b="1" dirty="0">
              <a:latin typeface="+mj-lt"/>
              <a:ea typeface="方正兰亭细黑_GBK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I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512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Introduction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97795" y="254015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Image captioning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421807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" y="688340"/>
            <a:ext cx="7130415" cy="2160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2900680"/>
            <a:ext cx="7305040" cy="209931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58DA275-9B04-479C-9994-DBA648E57A19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75EA225-38E8-4254-AECF-322635AB84ED}"/>
              </a:ext>
            </a:extLst>
          </p:cNvPr>
          <p:cNvSpPr txBox="1"/>
          <p:nvPr/>
        </p:nvSpPr>
        <p:spPr>
          <a:xfrm>
            <a:off x="908957" y="206330"/>
            <a:ext cx="1512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ea typeface="方正兰亭细黑_GBK" pitchFamily="2" charset="-122"/>
              </a:rPr>
              <a:t>Introduction</a:t>
            </a:r>
            <a:endParaRPr lang="zh-CN" altLang="en-US" sz="2000" spc="300" dirty="0">
              <a:latin typeface="方正兰亭细黑_GBK" pitchFamily="2" charset="-122"/>
              <a:ea typeface="方正兰亭细黑_GBK" pitchFamily="2" charset="-122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0DE5DAE9-4CDE-42BF-9FD6-CF95ABADB4AF}"/>
              </a:ext>
            </a:extLst>
          </p:cNvPr>
          <p:cNvSpPr txBox="1"/>
          <p:nvPr/>
        </p:nvSpPr>
        <p:spPr>
          <a:xfrm>
            <a:off x="2497795" y="254015"/>
            <a:ext cx="1770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Basic framework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9B72E8-EF59-45F9-AD41-CB52C96E6618}"/>
              </a:ext>
            </a:extLst>
          </p:cNvPr>
          <p:cNvCxnSpPr/>
          <p:nvPr/>
        </p:nvCxnSpPr>
        <p:spPr>
          <a:xfrm>
            <a:off x="2421807" y="308377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D62F437B-DF6C-4DAE-BF00-648FDF39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4" r="5383"/>
          <a:stretch>
            <a:fillRect/>
          </a:stretch>
        </p:blipFill>
        <p:spPr bwMode="auto">
          <a:xfrm>
            <a:off x="437190" y="2467066"/>
            <a:ext cx="130968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387732EB-CE66-4DDA-8E2B-EA9AF5ED3C7C}"/>
              </a:ext>
            </a:extLst>
          </p:cNvPr>
          <p:cNvSpPr/>
          <p:nvPr/>
        </p:nvSpPr>
        <p:spPr>
          <a:xfrm>
            <a:off x="2335840" y="2582954"/>
            <a:ext cx="117475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400" b="1" dirty="0">
                <a:latin typeface="+mj-ea"/>
                <a:ea typeface="+mj-ea"/>
              </a:rPr>
              <a:t>ENCODER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17E23A9-6C9B-4D1D-A217-9BA0F9DE5949}"/>
              </a:ext>
            </a:extLst>
          </p:cNvPr>
          <p:cNvSpPr/>
          <p:nvPr/>
        </p:nvSpPr>
        <p:spPr>
          <a:xfrm>
            <a:off x="4559927" y="2582954"/>
            <a:ext cx="1174750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400" b="1" dirty="0">
                <a:latin typeface="+mj-ea"/>
                <a:ea typeface="+mj-ea"/>
              </a:rPr>
              <a:t>DECODER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2DE3F5-4923-407B-89D9-0117481D71E6}"/>
              </a:ext>
            </a:extLst>
          </p:cNvPr>
          <p:cNvSpPr/>
          <p:nvPr/>
        </p:nvSpPr>
        <p:spPr>
          <a:xfrm>
            <a:off x="6784015" y="2582954"/>
            <a:ext cx="1174750" cy="914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400" b="1" dirty="0">
                <a:latin typeface="+mj-ea"/>
                <a:ea typeface="+mj-ea"/>
              </a:rPr>
              <a:t>Loss</a:t>
            </a:r>
          </a:p>
          <a:p>
            <a:pPr algn="ctr">
              <a:defRPr/>
            </a:pPr>
            <a:r>
              <a:rPr lang="en-US" altLang="zh-CN" sz="1400" b="1" dirty="0">
                <a:latin typeface="+mj-ea"/>
                <a:ea typeface="+mj-ea"/>
              </a:rPr>
              <a:t>Function</a:t>
            </a:r>
            <a:endParaRPr lang="zh-CN" altLang="en-US" sz="1400" b="1" dirty="0">
              <a:latin typeface="+mj-ea"/>
              <a:ea typeface="+mj-ea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D60187D-D85A-49E4-B0F7-D65724BCBBF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510590" y="3040154"/>
            <a:ext cx="10493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118586D-5165-422E-8AF0-F5F371E4C538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734677" y="3040154"/>
            <a:ext cx="10493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文本框 12">
            <a:extLst>
              <a:ext uri="{FF2B5EF4-FFF2-40B4-BE49-F238E27FC236}">
                <a16:creationId xmlns:a16="http://schemas.microsoft.com/office/drawing/2014/main" id="{E196AAF1-816E-4432-B026-7CA451701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8583" y="2722005"/>
            <a:ext cx="9544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features</a:t>
            </a:r>
            <a:endParaRPr lang="zh-CN" altLang="en-US" dirty="0"/>
          </a:p>
        </p:txBody>
      </p:sp>
      <p:sp>
        <p:nvSpPr>
          <p:cNvPr id="22" name="文本框 14">
            <a:extLst>
              <a:ext uri="{FF2B5EF4-FFF2-40B4-BE49-F238E27FC236}">
                <a16:creationId xmlns:a16="http://schemas.microsoft.com/office/drawing/2014/main" id="{C8EC4DCB-2474-44FE-B89E-2F2578D41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764" y="2722005"/>
            <a:ext cx="7580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990C25FD-78C3-489E-9EB8-258D8D6727E1}"/>
              </a:ext>
            </a:extLst>
          </p:cNvPr>
          <p:cNvSpPr/>
          <p:nvPr/>
        </p:nvSpPr>
        <p:spPr>
          <a:xfrm rot="10800000">
            <a:off x="2680327" y="2047966"/>
            <a:ext cx="485775" cy="36195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25" name="文本框 16">
            <a:extLst>
              <a:ext uri="{FF2B5EF4-FFF2-40B4-BE49-F238E27FC236}">
                <a16:creationId xmlns:a16="http://schemas.microsoft.com/office/drawing/2014/main" id="{336CB7F0-48A4-4B6C-ABD5-1F85887FB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8521" y="953859"/>
            <a:ext cx="1874231" cy="10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CNN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CNN+RNN multimodal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R-CNN</a:t>
            </a:r>
            <a:endParaRPr lang="zh-CN" altLang="en-US" sz="1400" dirty="0"/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965E3F50-A34B-46D2-B7C3-FC9771EEA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745" y="953859"/>
            <a:ext cx="645113" cy="10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RNN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LSTM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CNN</a:t>
            </a: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610DE618-622C-4ACF-9FA0-69E46E412214}"/>
              </a:ext>
            </a:extLst>
          </p:cNvPr>
          <p:cNvSpPr/>
          <p:nvPr/>
        </p:nvSpPr>
        <p:spPr>
          <a:xfrm rot="10800000">
            <a:off x="4904415" y="2047966"/>
            <a:ext cx="485775" cy="36195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29" name="文本框 21">
            <a:extLst>
              <a:ext uri="{FF2B5EF4-FFF2-40B4-BE49-F238E27FC236}">
                <a16:creationId xmlns:a16="http://schemas.microsoft.com/office/drawing/2014/main" id="{2AC14A42-7D9E-43CF-A08D-2EAE0F135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927" y="624802"/>
            <a:ext cx="1797736" cy="135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Cross Entropy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N-gram based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SPICE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Discriminative metric</a:t>
            </a:r>
            <a:endParaRPr lang="zh-CN" altLang="en-US" sz="1400" dirty="0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DAFFDAEB-9D39-4AD3-BD0E-EC5B09D24000}"/>
              </a:ext>
            </a:extLst>
          </p:cNvPr>
          <p:cNvSpPr/>
          <p:nvPr/>
        </p:nvSpPr>
        <p:spPr>
          <a:xfrm rot="10800000">
            <a:off x="7128502" y="2047966"/>
            <a:ext cx="485775" cy="361950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28F79AE-34AE-4FD1-9255-E065BF115A2A}"/>
              </a:ext>
            </a:extLst>
          </p:cNvPr>
          <p:cNvCxnSpPr/>
          <p:nvPr/>
        </p:nvCxnSpPr>
        <p:spPr>
          <a:xfrm>
            <a:off x="2453315" y="3675154"/>
            <a:ext cx="533558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箭头: 下 31">
            <a:extLst>
              <a:ext uri="{FF2B5EF4-FFF2-40B4-BE49-F238E27FC236}">
                <a16:creationId xmlns:a16="http://schemas.microsoft.com/office/drawing/2014/main" id="{FCF68FDC-30AD-4BA5-97F8-88C4D4C4D5B0}"/>
              </a:ext>
            </a:extLst>
          </p:cNvPr>
          <p:cNvSpPr/>
          <p:nvPr/>
        </p:nvSpPr>
        <p:spPr>
          <a:xfrm>
            <a:off x="4904415" y="3811679"/>
            <a:ext cx="485775" cy="360362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3" name="文本框 26">
            <a:extLst>
              <a:ext uri="{FF2B5EF4-FFF2-40B4-BE49-F238E27FC236}">
                <a16:creationId xmlns:a16="http://schemas.microsoft.com/office/drawing/2014/main" id="{806168A8-6EE1-4F83-BD8C-F329D1AF6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390" y="4070266"/>
            <a:ext cx="1993431" cy="10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MLE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Reinforcement Learning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GANs</a:t>
            </a:r>
            <a:endParaRPr lang="zh-CN" altLang="en-US" sz="14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87D7BDE-3838-4E0F-90F5-7A8F541E41C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746877" y="3040154"/>
            <a:ext cx="5889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左右箭头 9">
            <a:extLst>
              <a:ext uri="{FF2B5EF4-FFF2-40B4-BE49-F238E27FC236}">
                <a16:creationId xmlns:a16="http://schemas.microsoft.com/office/drawing/2014/main" id="{AF43409A-FA3D-4950-B584-B23B7C9BC70A}"/>
              </a:ext>
            </a:extLst>
          </p:cNvPr>
          <p:cNvSpPr/>
          <p:nvPr/>
        </p:nvSpPr>
        <p:spPr>
          <a:xfrm>
            <a:off x="3445894" y="2150906"/>
            <a:ext cx="1258049" cy="259010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文本框 17">
            <a:extLst>
              <a:ext uri="{FF2B5EF4-FFF2-40B4-BE49-F238E27FC236}">
                <a16:creationId xmlns:a16="http://schemas.microsoft.com/office/drawing/2014/main" id="{0B48A24C-B03A-4448-89E9-A6C1D039A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590" y="1751265"/>
            <a:ext cx="923843" cy="3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attention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45998" y="1527028"/>
            <a:ext cx="41933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latin typeface="+mj-lt"/>
                <a:ea typeface="方正兰亭细黑_GBK" pitchFamily="2" charset="-122"/>
                <a:cs typeface="Times New Roman" panose="02020603050405020304" pitchFamily="18" charset="0"/>
              </a:rPr>
              <a:t>RL-based</a:t>
            </a:r>
          </a:p>
          <a:p>
            <a:pPr algn="ctr"/>
            <a:r>
              <a:rPr lang="en-US" altLang="zh-CN" sz="4400" b="1" dirty="0">
                <a:latin typeface="+mj-lt"/>
                <a:ea typeface="方正兰亭细黑_GBK" pitchFamily="2" charset="-122"/>
                <a:cs typeface="Times New Roman" panose="02020603050405020304" pitchFamily="18" charset="0"/>
              </a:rPr>
              <a:t>image captioning</a:t>
            </a:r>
            <a:endParaRPr lang="zh-CN" altLang="en-US" sz="4400" b="1" dirty="0">
              <a:latin typeface="+mj-lt"/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II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58DA275-9B04-479C-9994-DBA648E57A19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75EA225-38E8-4254-AECF-322635AB84ED}"/>
              </a:ext>
            </a:extLst>
          </p:cNvPr>
          <p:cNvSpPr txBox="1"/>
          <p:nvPr/>
        </p:nvSpPr>
        <p:spPr>
          <a:xfrm>
            <a:off x="969008" y="191162"/>
            <a:ext cx="300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方正兰亭细黑_GBK" pitchFamily="2" charset="-122"/>
                <a:cs typeface="Times New Roman" panose="02020603050405020304" pitchFamily="18" charset="0"/>
              </a:rPr>
              <a:t>RL-based image captioning</a:t>
            </a:r>
            <a:endParaRPr lang="zh-CN" altLang="en-US" sz="2000" dirty="0"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0DE5DAE9-4CDE-42BF-9FD6-CF95ABADB4AF}"/>
              </a:ext>
            </a:extLst>
          </p:cNvPr>
          <p:cNvSpPr txBox="1"/>
          <p:nvPr/>
        </p:nvSpPr>
        <p:spPr>
          <a:xfrm>
            <a:off x="4074918" y="248473"/>
            <a:ext cx="3302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Why use reinforcement learning?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9B72E8-EF59-45F9-AD41-CB52C96E6618}"/>
              </a:ext>
            </a:extLst>
          </p:cNvPr>
          <p:cNvCxnSpPr/>
          <p:nvPr/>
        </p:nvCxnSpPr>
        <p:spPr>
          <a:xfrm>
            <a:off x="3972511" y="286921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566BBC6-B0A6-4A3C-8833-5E0A45FA1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886" y="793723"/>
            <a:ext cx="6106795" cy="4158615"/>
          </a:xfrm>
          <a:prstGeom prst="rect">
            <a:avLst/>
          </a:prstGeom>
        </p:spPr>
      </p:pic>
      <p:sp>
        <p:nvSpPr>
          <p:cNvPr id="37" name="TextBox 57">
            <a:extLst>
              <a:ext uri="{FF2B5EF4-FFF2-40B4-BE49-F238E27FC236}">
                <a16:creationId xmlns:a16="http://schemas.microsoft.com/office/drawing/2014/main" id="{DDCB1DB8-F6CF-4504-8402-EAA37C4C4737}"/>
              </a:ext>
            </a:extLst>
          </p:cNvPr>
          <p:cNvSpPr txBox="1"/>
          <p:nvPr/>
        </p:nvSpPr>
        <p:spPr>
          <a:xfrm>
            <a:off x="0" y="871424"/>
            <a:ext cx="285623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exposure bias</a:t>
            </a:r>
            <a:endParaRPr lang="zh-CN" altLang="en-US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2: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do not optimize the whole sequence </a:t>
            </a:r>
            <a:endParaRPr lang="zh-CN" altLang="en-US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8" name="TextBox 57">
            <a:extLst>
              <a:ext uri="{FF2B5EF4-FFF2-40B4-BE49-F238E27FC236}">
                <a16:creationId xmlns:a16="http://schemas.microsoft.com/office/drawing/2014/main" id="{2EF8900A-C886-45CB-86DD-8C545653E680}"/>
              </a:ext>
            </a:extLst>
          </p:cNvPr>
          <p:cNvSpPr txBox="1"/>
          <p:nvPr/>
        </p:nvSpPr>
        <p:spPr>
          <a:xfrm>
            <a:off x="0" y="2404049"/>
            <a:ext cx="2856230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BLEU-1, BLEU-2, …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ROUGE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METEOR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CIDER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SPICE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…</a:t>
            </a:r>
            <a:endParaRPr lang="zh-CN" altLang="en-US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53601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58DA275-9B04-479C-9994-DBA648E57A19}"/>
              </a:ext>
            </a:extLst>
          </p:cNvPr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B75EA225-38E8-4254-AECF-322635AB84ED}"/>
              </a:ext>
            </a:extLst>
          </p:cNvPr>
          <p:cNvSpPr txBox="1"/>
          <p:nvPr/>
        </p:nvSpPr>
        <p:spPr>
          <a:xfrm>
            <a:off x="969008" y="191162"/>
            <a:ext cx="300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方正兰亭细黑_GBK" pitchFamily="2" charset="-122"/>
                <a:cs typeface="Times New Roman" panose="02020603050405020304" pitchFamily="18" charset="0"/>
              </a:rPr>
              <a:t>RL-based image captioning</a:t>
            </a:r>
            <a:endParaRPr lang="zh-CN" altLang="en-US" sz="2000" dirty="0">
              <a:ea typeface="方正兰亭细黑_GBK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35">
            <a:extLst>
              <a:ext uri="{FF2B5EF4-FFF2-40B4-BE49-F238E27FC236}">
                <a16:creationId xmlns:a16="http://schemas.microsoft.com/office/drawing/2014/main" id="{0DE5DAE9-4CDE-42BF-9FD6-CF95ABADB4AF}"/>
              </a:ext>
            </a:extLst>
          </p:cNvPr>
          <p:cNvSpPr txBox="1"/>
          <p:nvPr/>
        </p:nvSpPr>
        <p:spPr>
          <a:xfrm>
            <a:off x="4074918" y="248473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Self-critical sequence training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89B72E8-EF59-45F9-AD41-CB52C96E6618}"/>
              </a:ext>
            </a:extLst>
          </p:cNvPr>
          <p:cNvCxnSpPr/>
          <p:nvPr/>
        </p:nvCxnSpPr>
        <p:spPr>
          <a:xfrm>
            <a:off x="3972511" y="286921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D6FFFB82-FC31-4DF8-92E0-4CD9E753D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19" y="709633"/>
            <a:ext cx="5010006" cy="23310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5285D6E-5870-4DCE-83D5-9658C85C33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6015" y="3077775"/>
            <a:ext cx="2473325" cy="105262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BF4C89-6BF9-4F28-A708-F34A79AD215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9008" y="4224502"/>
            <a:ext cx="2284769" cy="466281"/>
          </a:xfrm>
          <a:prstGeom prst="rect">
            <a:avLst/>
          </a:prstGeom>
        </p:spPr>
      </p:pic>
      <p:sp>
        <p:nvSpPr>
          <p:cNvPr id="17" name="TextBox 57">
            <a:extLst>
              <a:ext uri="{FF2B5EF4-FFF2-40B4-BE49-F238E27FC236}">
                <a16:creationId xmlns:a16="http://schemas.microsoft.com/office/drawing/2014/main" id="{7AE77663-D538-41A7-A0F1-6B865A9E43D5}"/>
              </a:ext>
            </a:extLst>
          </p:cNvPr>
          <p:cNvSpPr txBox="1"/>
          <p:nvPr/>
        </p:nvSpPr>
        <p:spPr>
          <a:xfrm>
            <a:off x="34367" y="2983669"/>
            <a:ext cx="997585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CE loss</a:t>
            </a:r>
            <a:r>
              <a:rPr 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9EE2C38-7938-4128-BE2A-59A28349C4A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954370" y="3097455"/>
            <a:ext cx="4952683" cy="105738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7EF6AB-BEF3-4F62-90B9-6F7A0B5B22E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074918" y="4224502"/>
            <a:ext cx="4321543" cy="426222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AD68E38-4111-465E-804F-CFF32650DA00}"/>
              </a:ext>
            </a:extLst>
          </p:cNvPr>
          <p:cNvSpPr/>
          <p:nvPr/>
        </p:nvSpPr>
        <p:spPr>
          <a:xfrm>
            <a:off x="58432" y="4881709"/>
            <a:ext cx="8895342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200" dirty="0">
                <a:latin typeface="Times New Roman" pitchFamily="18" charset="0"/>
                <a:ea typeface="微软雅黑" pitchFamily="34" charset="-122"/>
                <a:sym typeface="Calibri" pitchFamily="34" charset="0"/>
              </a:rPr>
              <a:t>Rennie, Steven J., et al. "Self-critical sequence training for image captioning." </a:t>
            </a:r>
            <a:r>
              <a:rPr lang="en-US" altLang="zh-CN" sz="1200" dirty="0" err="1">
                <a:latin typeface="Times New Roman" pitchFamily="18" charset="0"/>
                <a:ea typeface="微软雅黑" pitchFamily="34" charset="-122"/>
                <a:sym typeface="Calibri" pitchFamily="34" charset="0"/>
              </a:rPr>
              <a:t>arXiv</a:t>
            </a:r>
            <a:r>
              <a:rPr lang="en-US" altLang="zh-CN" sz="1200" dirty="0">
                <a:latin typeface="Times New Roman" pitchFamily="18" charset="0"/>
                <a:ea typeface="微软雅黑" pitchFamily="34" charset="-122"/>
                <a:sym typeface="Calibri" pitchFamily="34" charset="0"/>
              </a:rPr>
              <a:t> preprint arXiv:1612.00563 (2016).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TextBox 57">
            <a:extLst>
              <a:ext uri="{FF2B5EF4-FFF2-40B4-BE49-F238E27FC236}">
                <a16:creationId xmlns:a16="http://schemas.microsoft.com/office/drawing/2014/main" id="{7C6B5FC9-C8FB-4D4A-A03E-BA8BD36ADACA}"/>
              </a:ext>
            </a:extLst>
          </p:cNvPr>
          <p:cNvSpPr txBox="1"/>
          <p:nvPr/>
        </p:nvSpPr>
        <p:spPr>
          <a:xfrm>
            <a:off x="3182022" y="2983669"/>
            <a:ext cx="997585" cy="50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RL loss</a:t>
            </a:r>
            <a:r>
              <a:rPr lang="en-US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77694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 III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26" name="TextBox 1"/>
          <p:cNvSpPr txBox="1"/>
          <p:nvPr/>
        </p:nvSpPr>
        <p:spPr>
          <a:xfrm>
            <a:off x="3998872" y="1446400"/>
            <a:ext cx="25243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latin typeface="+mj-lt"/>
                <a:ea typeface="方正兰亭细黑_GBK" pitchFamily="2" charset="-122"/>
              </a:rPr>
              <a:t>Proposed</a:t>
            </a:r>
          </a:p>
          <a:p>
            <a:r>
              <a:rPr lang="en-US" altLang="zh-CN" sz="4400" b="1" dirty="0">
                <a:latin typeface="+mj-lt"/>
                <a:ea typeface="方正兰亭细黑_GBK" pitchFamily="2" charset="-122"/>
              </a:rPr>
              <a:t>Algorithm</a:t>
            </a:r>
            <a:endParaRPr lang="zh-CN" altLang="en-US" sz="4400" b="1" dirty="0">
              <a:latin typeface="+mj-lt"/>
              <a:ea typeface="方正兰亭细黑_GBK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295</Words>
  <Application>Microsoft Office PowerPoint</Application>
  <PresentationFormat>全屏显示(16:9)</PresentationFormat>
  <Paragraphs>130</Paragraphs>
  <Slides>21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造字工房俊雅锐宋体验版常规体</vt:lpstr>
      <vt:lpstr>Calibri</vt:lpstr>
      <vt:lpstr>方正超粗黑简体</vt:lpstr>
      <vt:lpstr>方正兰亭细黑_GBK</vt:lpstr>
      <vt:lpstr>微软雅黑</vt:lpstr>
      <vt:lpstr>宋体</vt:lpstr>
      <vt:lpstr>Kozuka Gothic Pro R</vt:lpstr>
      <vt:lpstr>Times New Roman</vt:lpstr>
      <vt:lpstr>Arial</vt:lpstr>
      <vt:lpstr>Watford DB</vt:lpstr>
      <vt:lpstr>造字工房劲黑（非商用）常规体</vt:lpstr>
      <vt:lpstr>Office 主题​​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T143020</cp:lastModifiedBy>
  <cp:revision>182</cp:revision>
  <dcterms:created xsi:type="dcterms:W3CDTF">2015-01-23T04:02:00Z</dcterms:created>
  <dcterms:modified xsi:type="dcterms:W3CDTF">2018-11-14T12:21:42Z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2052-10.8.0.5648</vt:lpwstr>
  </property>
</Properties>
</file>